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88163" cy="100203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22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23FD6-34FA-46AC-8993-3B1B565FC148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A7411-D027-4F5C-A17B-47B9A63B5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135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7411-D027-4F5C-A17B-47B9A63B5C29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497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F0CA28-0579-408D-AC50-AAD3695F0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7A79C25-1E3E-45D5-AB2D-4E41CDD9F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02D127-895D-4651-8851-F2DB60FE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63B0-29A4-4535-B238-B1D52F54126B}" type="datetime1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CD513D4-410B-47A5-AB4B-5DED4C83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544AC89-E74D-49CA-9CDB-E86D6860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648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D53144-0A4F-492D-B159-D255439CC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3B200E1-3D3F-4338-8CD1-BEC201A03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A0BF99E-18A8-44A4-A99C-D08D1960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4F3D-3D38-4006-9B73-E4C5B36FAA10}" type="datetime1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E0E5DEA-B532-4814-84BD-2582CE78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330E032-B64A-413C-8965-63A7A5FA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534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9B6C22A-FC6C-46FE-AE6A-9EA357B2B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36CE05F-6529-4E4E-A860-01B0815A3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391F2AD-E12E-4A8C-839C-9041119E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267D-E5F7-4B2F-89D6-EC27C057C4EA}" type="datetime1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D32D604-12F4-4723-8667-F6C4748C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D4BC74D-558B-4751-B072-633FCE31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260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67AD6C-8B18-416C-AC69-6A7C7BBA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73A8A49-3175-426C-9AC2-D6F62BFE5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A47C3D2-BC9F-4E21-8312-DFCC99D7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918A-6E83-45B2-B6BF-78BC18F83AFB}" type="datetime1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C54C496-04C7-423C-9AF9-46A42EF1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48F86C2-862A-4B48-82C7-31041493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177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50B22E-03F7-4B06-86ED-C025D0063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7534367-EB7F-4F1F-9ED5-BE6979FF8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17F1E2F-D4F0-41C5-94FC-730D0635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020-242C-4D0A-A963-2B5B57DE2B34}" type="datetime1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EB23029-D5E0-43F2-9376-008212C5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89E9415-287D-431B-BA62-BC57AA6A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77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7721BB3-6C0E-4C76-BEB1-3D496AC0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6550C99-562E-43A5-A5F3-E5BA5E4E4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D665533-1125-4768-945F-63DDC2B9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CD3383D-ED90-4FC4-9912-14161EFB0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A20-7C54-46E6-A9AD-CA46B2A990AA}" type="datetime1">
              <a:rPr lang="es-MX" smtClean="0"/>
              <a:t>04/01/2022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AEB03B1-BF29-4E5C-AE78-ABA87761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7972557-C85A-4166-AFCA-B0A5209D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53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A6EB9-D96B-4F26-85FE-24C31A35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2FEFAA0-511D-4AD7-91A3-E2C1BEFC2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D9B0B4C-8D56-4291-876D-7D6D0580D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F1025CF5-F71A-4534-8549-7DF6988A5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5C7B81C-D8CF-49A7-8ABC-AEAB05620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51A88E2-D136-41A5-9B91-6D55BAB9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C20FA-9E95-48B8-AA69-876B5BB85315}" type="datetime1">
              <a:rPr lang="es-MX" smtClean="0"/>
              <a:t>04/01/2022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83ECF50-0777-4E97-8EF7-46734DCB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88D5C0A-81C0-47CA-B379-1E86DFCB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5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6AADFA-B95F-4C6B-8EFA-D618579A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AAD7138F-18C7-4BDD-B5C2-2B14289F9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925A-D96C-4F85-8CB0-BBE895B216E4}" type="datetime1">
              <a:rPr lang="es-MX" smtClean="0"/>
              <a:t>04/01/2022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A672976-B0EF-4601-B2E9-DFE010CB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B6104B91-44DE-4F61-8E65-FE02FA89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641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996D2BD-7278-4C47-AD7F-FA22354D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AB67-B035-4DDE-BFCD-93BA518C9F34}" type="datetime1">
              <a:rPr lang="es-MX" smtClean="0"/>
              <a:t>04/01/2022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A7FC0030-25F4-4DF1-BC32-E49E60648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6E3E1D3-BF33-4367-827F-D98F014D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31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ADCC18-C558-4AED-A18D-192665EA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A1A6A30-E176-4A59-BF84-B8E693133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8B8258E-7CED-47FA-B724-F1EF7D795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782DE45-7E1B-4529-8221-C2FA5910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C0426-2222-42A2-9199-CD61758B71FB}" type="datetime1">
              <a:rPr lang="es-MX" smtClean="0"/>
              <a:t>04/01/2022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B34B3F6-4E23-48AC-9977-CA11298C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5557AAB-00ED-4D1F-BE86-2BFE758EC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880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CEE7A0-1770-4C36-BD47-F9BE50CF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60661730-5DB1-40EB-9F4F-525F8A46D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7400C43-AB23-465D-900C-0DA840966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CA3677E-0237-4BA4-B852-C62881CE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40A7-FB4C-48C1-800F-882A24F6A9F4}" type="datetime1">
              <a:rPr lang="es-MX" smtClean="0"/>
              <a:t>04/01/2022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3D891E9-5E51-42BF-9F19-E662E9D9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056030D-A961-41BB-95CA-CE05CD06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142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A385DE7E-6479-4B74-8E00-75BDBF42D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DFA3FDC-1CDD-4342-ADE2-24D2138FD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F05D91C-D5AF-43FB-92F2-A57D76804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CF11E-349A-4673-9FA1-51D1E5B2B5CE}" type="datetime1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9E789D4-CE5C-4C2B-AF03-8D70AB885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REALIZADO POR: BGT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F8618C2-E0CE-4033-B870-908D58128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A65BC-AEBE-499B-ABB5-C90EC1B8B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72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4.wdp"/><Relationship Id="rId7" Type="http://schemas.openxmlformats.org/officeDocument/2006/relationships/image" Target="../media/image19.jpg"/><Relationship Id="rId12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A96E8050-1080-42CC-9769-BF5A45B081ED}"/>
              </a:ext>
            </a:extLst>
          </p:cNvPr>
          <p:cNvGrpSpPr/>
          <p:nvPr/>
        </p:nvGrpSpPr>
        <p:grpSpPr>
          <a:xfrm>
            <a:off x="459097" y="295410"/>
            <a:ext cx="11267999" cy="1051516"/>
            <a:chOff x="126609" y="1122726"/>
            <a:chExt cx="12108051" cy="1051516"/>
          </a:xfrm>
        </p:grpSpPr>
        <p:pic>
          <p:nvPicPr>
            <p:cNvPr id="10" name="Imagen 9">
              <a:extLst>
                <a:ext uri="{FF2B5EF4-FFF2-40B4-BE49-F238E27FC236}">
                  <a16:creationId xmlns="" xmlns:a16="http://schemas.microsoft.com/office/drawing/2014/main" id="{F26FCA1B-0A58-4A4D-8A6B-03FF74E99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7" b="89701" l="76275" r="95387">
                          <a14:foregroundMark x1="80201" y1="32890" x2="78223" y2="66445"/>
                          <a14:foregroundMark x1="76275" y1="44850" x2="86877" y2="43522"/>
                          <a14:foregroundMark x1="77880" y1="65116" x2="85501" y2="69103"/>
                          <a14:foregroundMark x1="78453" y1="18272" x2="78453" y2="36877"/>
                          <a14:foregroundMark x1="77650" y1="74419" x2="77650" y2="85050"/>
                          <a14:foregroundMark x1="84814" y1="73090" x2="86418" y2="73090"/>
                          <a14:foregroundMark x1="86418" y1="75748" x2="86418" y2="83721"/>
                          <a14:foregroundMark x1="77994" y1="14286" x2="77421" y2="14286"/>
                          <a14:foregroundMark x1="78567" y1="74419" x2="82837" y2="77076"/>
                          <a14:foregroundMark x1="77421" y1="62458" x2="77307" y2="86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2" r="2423"/>
            <a:stretch/>
          </p:blipFill>
          <p:spPr>
            <a:xfrm>
              <a:off x="9523828" y="1122726"/>
              <a:ext cx="2668172" cy="1051516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C3AFDE33-43D9-4470-8AE4-6B2D6A6C9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85"/>
            <a:stretch/>
          </p:blipFill>
          <p:spPr>
            <a:xfrm>
              <a:off x="126609" y="1122726"/>
              <a:ext cx="9523828" cy="1051516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805AD9FA-D955-4777-8ED6-8FF9D5B21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231" b="13709"/>
            <a:stretch/>
          </p:blipFill>
          <p:spPr>
            <a:xfrm rot="10800000">
              <a:off x="11896577" y="1265643"/>
              <a:ext cx="338083" cy="90859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57E1CE2-4E79-4D7A-A8CD-D89250E5B7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608" r="472" b="25052"/>
          <a:stretch/>
        </p:blipFill>
        <p:spPr>
          <a:xfrm>
            <a:off x="1772091" y="1831759"/>
            <a:ext cx="8468940" cy="377773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BA9733F0-FF62-4E12-8680-3CA51B564F1C}"/>
              </a:ext>
            </a:extLst>
          </p:cNvPr>
          <p:cNvSpPr txBox="1"/>
          <p:nvPr/>
        </p:nvSpPr>
        <p:spPr>
          <a:xfrm>
            <a:off x="551097" y="5698183"/>
            <a:ext cx="11175999" cy="72149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MX" sz="3600" b="1" dirty="0"/>
              <a:t>Bombas Portátiles Sumergibles Eléctricas </a:t>
            </a:r>
            <a:r>
              <a:rPr lang="es-MX" sz="3600" b="1" dirty="0">
                <a:latin typeface="Bookman Old Style" panose="02050604050505020204" pitchFamily="18" charset="0"/>
              </a:rPr>
              <a:t>VH-</a:t>
            </a:r>
            <a:r>
              <a:rPr lang="es-MX" sz="3600" b="1" dirty="0" err="1">
                <a:latin typeface="Bookman Old Style" panose="02050604050505020204" pitchFamily="18" charset="0"/>
              </a:rPr>
              <a:t>pump</a:t>
            </a:r>
            <a:r>
              <a:rPr lang="es-MX" sz="3600" b="1" dirty="0">
                <a:latin typeface="Bookman Old Style" panose="02050604050505020204" pitchFamily="18" charset="0"/>
              </a:rPr>
              <a:t>®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144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3208853-4C3C-406F-A7C2-BBAD22F38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40" y="506754"/>
            <a:ext cx="5572227" cy="60843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F929435-25DD-4AF3-9E32-90603D96D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/>
          <a:stretch/>
        </p:blipFill>
        <p:spPr>
          <a:xfrm>
            <a:off x="9073857" y="2863121"/>
            <a:ext cx="1917991" cy="1798819"/>
          </a:xfrm>
          <a:prstGeom prst="rect">
            <a:avLst/>
          </a:prstGeom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801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96" r="89925">
                        <a14:foregroundMark x1="61282" y1="74125" x2="71024" y2="71313"/>
                        <a14:foregroundMark x1="29559" y1="81000" x2="42714" y2="85438"/>
                        <a14:foregroundMark x1="29559" y1="39813" x2="17402" y2="82625"/>
                        <a14:foregroundMark x1="33056" y1="31938" x2="30641" y2="29063"/>
                        <a14:foregroundMark x1="7494" y1="87250" x2="4496" y2="15375"/>
                        <a14:foregroundMark x1="49709" y1="31688" x2="53789" y2="24875"/>
                        <a14:foregroundMark x1="52956" y1="24250" x2="54038" y2="23438"/>
                        <a14:backgroundMark x1="50791" y1="39000" x2="73106" y2="60625"/>
                        <a14:backgroundMark x1="72856" y1="60375" x2="74521" y2="64625"/>
                        <a14:backgroundMark x1="42215" y1="26250" x2="74188" y2="12500"/>
                        <a14:backgroundMark x1="75021" y1="65063" x2="71274" y2="71500"/>
                        <a14:backgroundMark x1="51873" y1="35125" x2="53539" y2="2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0" t="20202" r="20127" b="14546"/>
          <a:stretch/>
        </p:blipFill>
        <p:spPr>
          <a:xfrm>
            <a:off x="5888182" y="1078721"/>
            <a:ext cx="3796146" cy="447501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3125" l="3747" r="95754">
                        <a14:foregroundMark x1="5579" y1="2813" x2="7244" y2="89313"/>
                        <a14:foregroundMark x1="86595" y1="4875" x2="92007" y2="91313"/>
                        <a14:foregroundMark x1="95754" y1="1625" x2="94921" y2="49500"/>
                        <a14:foregroundMark x1="80183" y1="90125" x2="3747" y2="93125"/>
                        <a14:foregroundMark x1="23314" y1="2625" x2="18818" y2="73313"/>
                        <a14:foregroundMark x1="28976" y1="21188" x2="42215" y2="2813"/>
                        <a14:foregroundMark x1="80183" y1="23625" x2="65112" y2="188"/>
                        <a14:backgroundMark x1="30391" y1="23000" x2="36303" y2="52750"/>
                        <a14:backgroundMark x1="46211" y1="24438" x2="52956" y2="1000"/>
                        <a14:backgroundMark x1="62948" y1="5250" x2="65862" y2="14750"/>
                        <a14:backgroundMark x1="66944" y1="14313" x2="71274" y2="33563"/>
                        <a14:backgroundMark x1="67527" y1="27063" x2="78518" y2="68063"/>
                        <a14:backgroundMark x1="83930" y1="50500" x2="79101" y2="55937"/>
                        <a14:backgroundMark x1="37885" y1="29313" x2="56203" y2="60813"/>
                        <a14:backgroundMark x1="48376" y1="66250" x2="45712" y2="78563"/>
                        <a14:backgroundMark x1="37386" y1="72938" x2="34388" y2="78375"/>
                        <a14:backgroundMark x1="78518" y1="52750" x2="82598" y2="6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17"/>
          <a:stretch/>
        </p:blipFill>
        <p:spPr>
          <a:xfrm>
            <a:off x="837377" y="-55418"/>
            <a:ext cx="5147786" cy="605443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000" b="4646"/>
          <a:stretch/>
        </p:blipFill>
        <p:spPr>
          <a:xfrm rot="17773889">
            <a:off x="9935271" y="4769636"/>
            <a:ext cx="967911" cy="25977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000" b="4646"/>
          <a:stretch/>
        </p:blipFill>
        <p:spPr>
          <a:xfrm>
            <a:off x="3075726" y="5327072"/>
            <a:ext cx="671088" cy="18011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4"/>
          <a:stretch/>
        </p:blipFill>
        <p:spPr>
          <a:xfrm>
            <a:off x="1920097" y="526472"/>
            <a:ext cx="712284" cy="552796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000" b="4646"/>
          <a:stretch/>
        </p:blipFill>
        <p:spPr>
          <a:xfrm rot="17733079">
            <a:off x="4208046" y="4358397"/>
            <a:ext cx="544758" cy="14620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4" b="52632"/>
          <a:stretch/>
        </p:blipFill>
        <p:spPr>
          <a:xfrm>
            <a:off x="9901440" y="498761"/>
            <a:ext cx="849687" cy="3394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4" t="40586" b="23715"/>
          <a:stretch/>
        </p:blipFill>
        <p:spPr>
          <a:xfrm>
            <a:off x="10394986" y="2784764"/>
            <a:ext cx="882614" cy="221583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4" t="40586" b="23715"/>
          <a:stretch/>
        </p:blipFill>
        <p:spPr>
          <a:xfrm rot="19196766">
            <a:off x="10239288" y="3303567"/>
            <a:ext cx="730214" cy="13161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3125" l="3747" r="95754">
                        <a14:foregroundMark x1="5579" y1="2813" x2="7244" y2="89313"/>
                        <a14:foregroundMark x1="86595" y1="4875" x2="92007" y2="91313"/>
                        <a14:foregroundMark x1="95754" y1="1625" x2="94921" y2="49500"/>
                        <a14:foregroundMark x1="80183" y1="90125" x2="3747" y2="93125"/>
                        <a14:foregroundMark x1="23314" y1="2625" x2="18818" y2="73313"/>
                        <a14:foregroundMark x1="28976" y1="21188" x2="42215" y2="2813"/>
                        <a14:foregroundMark x1="80183" y1="23625" x2="65112" y2="188"/>
                        <a14:backgroundMark x1="30391" y1="23000" x2="36303" y2="52750"/>
                        <a14:backgroundMark x1="46211" y1="24438" x2="52956" y2="1000"/>
                        <a14:backgroundMark x1="62948" y1="5250" x2="65862" y2="14750"/>
                        <a14:backgroundMark x1="66944" y1="14313" x2="71274" y2="33563"/>
                        <a14:backgroundMark x1="67527" y1="27063" x2="78518" y2="68063"/>
                        <a14:backgroundMark x1="83930" y1="50500" x2="79101" y2="55937"/>
                        <a14:backgroundMark x1="37885" y1="29313" x2="56203" y2="60813"/>
                        <a14:backgroundMark x1="48376" y1="66250" x2="45712" y2="78563"/>
                        <a14:backgroundMark x1="37386" y1="72938" x2="34388" y2="78375"/>
                        <a14:backgroundMark x1="78518" y1="52750" x2="82598" y2="6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998" b="78814"/>
          <a:stretch/>
        </p:blipFill>
        <p:spPr>
          <a:xfrm>
            <a:off x="8390738" y="0"/>
            <a:ext cx="1935545" cy="160712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" b="93125" l="3747" r="95754">
                        <a14:foregroundMark x1="5579" y1="2813" x2="7244" y2="89313"/>
                        <a14:foregroundMark x1="86595" y1="4875" x2="92007" y2="91313"/>
                        <a14:foregroundMark x1="95754" y1="1625" x2="94921" y2="49500"/>
                        <a14:foregroundMark x1="80183" y1="90125" x2="3747" y2="93125"/>
                        <a14:foregroundMark x1="23314" y1="2625" x2="18818" y2="73313"/>
                        <a14:foregroundMark x1="28976" y1="21188" x2="42215" y2="2813"/>
                        <a14:foregroundMark x1="80183" y1="23625" x2="65112" y2="188"/>
                        <a14:backgroundMark x1="30391" y1="23000" x2="36303" y2="52750"/>
                        <a14:backgroundMark x1="46211" y1="24438" x2="52956" y2="1000"/>
                        <a14:backgroundMark x1="62948" y1="5250" x2="65862" y2="14750"/>
                        <a14:backgroundMark x1="66944" y1="14313" x2="71274" y2="33563"/>
                        <a14:backgroundMark x1="67527" y1="27063" x2="78518" y2="68063"/>
                        <a14:backgroundMark x1="83930" y1="50500" x2="79101" y2="55937"/>
                        <a14:backgroundMark x1="37885" y1="29313" x2="56203" y2="60813"/>
                        <a14:backgroundMark x1="48376" y1="66250" x2="45712" y2="78563"/>
                        <a14:backgroundMark x1="37386" y1="72938" x2="34388" y2="78375"/>
                        <a14:backgroundMark x1="78518" y1="52750" x2="82598" y2="6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4" r="72995" b="63232"/>
          <a:stretch/>
        </p:blipFill>
        <p:spPr>
          <a:xfrm>
            <a:off x="8360612" y="1232133"/>
            <a:ext cx="864098" cy="749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8" b="93125" l="3747" r="95754">
                        <a14:foregroundMark x1="5579" y1="2813" x2="7244" y2="89313"/>
                        <a14:foregroundMark x1="86595" y1="4875" x2="92007" y2="91313"/>
                        <a14:foregroundMark x1="95754" y1="1625" x2="94921" y2="49500"/>
                        <a14:foregroundMark x1="80183" y1="90125" x2="3747" y2="93125"/>
                        <a14:foregroundMark x1="23314" y1="2625" x2="18818" y2="73313"/>
                        <a14:foregroundMark x1="28976" y1="21188" x2="42215" y2="2813"/>
                        <a14:foregroundMark x1="80183" y1="23625" x2="65112" y2="188"/>
                        <a14:backgroundMark x1="30391" y1="23000" x2="36303" y2="52750"/>
                        <a14:backgroundMark x1="46211" y1="24438" x2="52956" y2="1000"/>
                        <a14:backgroundMark x1="62948" y1="5250" x2="65862" y2="14750"/>
                        <a14:backgroundMark x1="66944" y1="14313" x2="71274" y2="33563"/>
                        <a14:backgroundMark x1="67527" y1="27063" x2="78518" y2="68063"/>
                        <a14:backgroundMark x1="83930" y1="50500" x2="79101" y2="55937"/>
                        <a14:backgroundMark x1="37885" y1="29313" x2="56203" y2="60813"/>
                        <a14:backgroundMark x1="48376" y1="66250" x2="45712" y2="78563"/>
                        <a14:backgroundMark x1="37386" y1="72938" x2="34388" y2="78375"/>
                        <a14:backgroundMark x1="78518" y1="52750" x2="82598" y2="6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4" r="72995" b="63232"/>
          <a:stretch/>
        </p:blipFill>
        <p:spPr>
          <a:xfrm rot="3264490">
            <a:off x="9411364" y="3010513"/>
            <a:ext cx="980150" cy="61143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3079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3125" l="3747" r="95754">
                        <a14:foregroundMark x1="5579" y1="2813" x2="7244" y2="89313"/>
                        <a14:foregroundMark x1="86595" y1="4875" x2="92007" y2="91313"/>
                        <a14:foregroundMark x1="95754" y1="1625" x2="94921" y2="49500"/>
                        <a14:foregroundMark x1="80183" y1="90125" x2="3747" y2="93125"/>
                        <a14:foregroundMark x1="23314" y1="2625" x2="18818" y2="73313"/>
                        <a14:foregroundMark x1="28976" y1="21188" x2="42215" y2="2813"/>
                        <a14:foregroundMark x1="80183" y1="23625" x2="65112" y2="188"/>
                        <a14:backgroundMark x1="30391" y1="23000" x2="36303" y2="52750"/>
                        <a14:backgroundMark x1="46211" y1="24438" x2="52956" y2="1000"/>
                        <a14:backgroundMark x1="62948" y1="5250" x2="65862" y2="14750"/>
                        <a14:backgroundMark x1="66944" y1="14313" x2="71274" y2="33563"/>
                        <a14:backgroundMark x1="67527" y1="27063" x2="78518" y2="68063"/>
                        <a14:backgroundMark x1="83930" y1="50500" x2="79101" y2="55937"/>
                        <a14:backgroundMark x1="37885" y1="29313" x2="56203" y2="60813"/>
                        <a14:backgroundMark x1="48376" y1="66250" x2="45712" y2="78563"/>
                        <a14:backgroundMark x1="37386" y1="72938" x2="34388" y2="78375"/>
                        <a14:backgroundMark x1="78518" y1="52750" x2="82598" y2="6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33" b="7878"/>
          <a:stretch/>
        </p:blipFill>
        <p:spPr>
          <a:xfrm>
            <a:off x="6109854" y="152399"/>
            <a:ext cx="2008909" cy="631767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3125" l="3747" r="95754">
                        <a14:foregroundMark x1="5579" y1="2813" x2="7244" y2="89313"/>
                        <a14:foregroundMark x1="86595" y1="4875" x2="92007" y2="91313"/>
                        <a14:foregroundMark x1="95754" y1="1625" x2="94921" y2="49500"/>
                        <a14:foregroundMark x1="80183" y1="90125" x2="3747" y2="93125"/>
                        <a14:foregroundMark x1="23314" y1="2625" x2="18818" y2="73313"/>
                        <a14:foregroundMark x1="28976" y1="21188" x2="42215" y2="2813"/>
                        <a14:foregroundMark x1="80183" y1="23625" x2="65112" y2="188"/>
                        <a14:backgroundMark x1="30391" y1="23000" x2="36303" y2="52750"/>
                        <a14:backgroundMark x1="46211" y1="24438" x2="52956" y2="1000"/>
                        <a14:backgroundMark x1="62948" y1="5250" x2="65862" y2="14750"/>
                        <a14:backgroundMark x1="66944" y1="14313" x2="71274" y2="33563"/>
                        <a14:backgroundMark x1="67527" y1="27063" x2="78518" y2="68063"/>
                        <a14:backgroundMark x1="83930" y1="50500" x2="79101" y2="55937"/>
                        <a14:backgroundMark x1="37885" y1="29313" x2="56203" y2="60813"/>
                        <a14:backgroundMark x1="48376" y1="66250" x2="45712" y2="78563"/>
                        <a14:backgroundMark x1="37386" y1="72938" x2="34388" y2="78375"/>
                        <a14:backgroundMark x1="78518" y1="52750" x2="82598" y2="6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057" b="11717"/>
          <a:stretch/>
        </p:blipFill>
        <p:spPr>
          <a:xfrm>
            <a:off x="2895600" y="152399"/>
            <a:ext cx="3214255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445" y="267287"/>
            <a:ext cx="6413109" cy="91440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s-MX" dirty="0">
                <a:latin typeface="Arial Black" panose="020B0A04020102020204" pitchFamily="34" charset="0"/>
              </a:rPr>
              <a:t>¿Quiénes Somos?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3D869A2-91C2-4006-9441-F89C1A1E5246}"/>
              </a:ext>
            </a:extLst>
          </p:cNvPr>
          <p:cNvSpPr txBox="1"/>
          <p:nvPr/>
        </p:nvSpPr>
        <p:spPr>
          <a:xfrm>
            <a:off x="1420837" y="1674056"/>
            <a:ext cx="1031161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Fabricantes desde 1974 y consolidada como la primer fabrica de Bombas portátiles Sumergibles Eléctricas en toda América. Adquirimos la tecnología de la primer fabrica de Japón, hemos expandido nuestro negocio paralelamente  a los requerimientos de nuestros clientes: en el diseño y la fabricación de bombas sumergibles para toda clase de bombeo de líquidos con alto contenido de sólidos, respaldando todo tipo de trabajos de mantenimiento y desazolve. </a:t>
            </a:r>
          </a:p>
          <a:p>
            <a:pPr algn="just"/>
            <a:endParaRPr lang="es-MX" sz="2400" dirty="0"/>
          </a:p>
          <a:p>
            <a:pPr algn="just"/>
            <a:endParaRPr lang="es-MX" sz="2400" dirty="0"/>
          </a:p>
          <a:p>
            <a:pPr algn="r"/>
            <a:r>
              <a:rPr lang="es-MX" sz="2400" i="1" dirty="0"/>
              <a:t>Por esto y mucho más, los expertos nos han calificado como:</a:t>
            </a:r>
          </a:p>
          <a:p>
            <a:pPr algn="r"/>
            <a:r>
              <a:rPr lang="es-MX" sz="2400" b="1" i="1" dirty="0"/>
              <a:t>“La máxima calidad y tecnología en bombas sumergibles”</a:t>
            </a:r>
          </a:p>
          <a:p>
            <a:r>
              <a:rPr lang="es-MX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BAF327C-4163-487F-B5D4-8DDFB67C0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957" l="9972" r="89744">
                        <a14:foregroundMark x1="21652" y1="91304" x2="26211" y2="91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7" b="4298"/>
          <a:stretch/>
        </p:blipFill>
        <p:spPr>
          <a:xfrm>
            <a:off x="1218017" y="3927424"/>
            <a:ext cx="2542872" cy="2904488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110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560" y="295422"/>
            <a:ext cx="5537298" cy="70546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s-MX" dirty="0">
                <a:latin typeface="Arial Black" panose="020B0A04020102020204" pitchFamily="34" charset="0"/>
              </a:rPr>
              <a:t>Nuestros valores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DC161E22-59C4-493F-B461-D52D310A09ED}"/>
              </a:ext>
            </a:extLst>
          </p:cNvPr>
          <p:cNvGrpSpPr/>
          <p:nvPr/>
        </p:nvGrpSpPr>
        <p:grpSpPr>
          <a:xfrm>
            <a:off x="1838907" y="1371309"/>
            <a:ext cx="2214197" cy="2278966"/>
            <a:chOff x="323557" y="705596"/>
            <a:chExt cx="2214197" cy="2278966"/>
          </a:xfrm>
        </p:grpSpPr>
        <p:sp>
          <p:nvSpPr>
            <p:cNvPr id="5" name="Elipse 4">
              <a:extLst>
                <a:ext uri="{FF2B5EF4-FFF2-40B4-BE49-F238E27FC236}">
                  <a16:creationId xmlns="" xmlns:a16="http://schemas.microsoft.com/office/drawing/2014/main" id="{F2B23624-1DC9-4881-9061-DB1FD22CCD98}"/>
                </a:ext>
              </a:extLst>
            </p:cNvPr>
            <p:cNvSpPr/>
            <p:nvPr/>
          </p:nvSpPr>
          <p:spPr>
            <a:xfrm>
              <a:off x="323557" y="705596"/>
              <a:ext cx="2214197" cy="227896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="" xmlns:a16="http://schemas.microsoft.com/office/drawing/2014/main" id="{93D869A2-91C2-4006-9441-F89C1A1E5246}"/>
                </a:ext>
              </a:extLst>
            </p:cNvPr>
            <p:cNvSpPr txBox="1"/>
            <p:nvPr/>
          </p:nvSpPr>
          <p:spPr>
            <a:xfrm>
              <a:off x="558458" y="1460965"/>
              <a:ext cx="174439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000" dirty="0"/>
                <a:t>Calidad</a:t>
              </a:r>
            </a:p>
            <a:p>
              <a:pPr algn="ctr"/>
              <a:r>
                <a:rPr lang="es-MX" dirty="0"/>
                <a:t> 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3C4A8DDE-878C-4ABA-9E7E-DFA1043B9179}"/>
              </a:ext>
            </a:extLst>
          </p:cNvPr>
          <p:cNvGrpSpPr/>
          <p:nvPr/>
        </p:nvGrpSpPr>
        <p:grpSpPr>
          <a:xfrm>
            <a:off x="5635111" y="4448813"/>
            <a:ext cx="2214198" cy="2278966"/>
            <a:chOff x="323556" y="705596"/>
            <a:chExt cx="2214198" cy="2278966"/>
          </a:xfrm>
        </p:grpSpPr>
        <p:sp>
          <p:nvSpPr>
            <p:cNvPr id="9" name="Elipse 8">
              <a:extLst>
                <a:ext uri="{FF2B5EF4-FFF2-40B4-BE49-F238E27FC236}">
                  <a16:creationId xmlns="" xmlns:a16="http://schemas.microsoft.com/office/drawing/2014/main" id="{DCDF30D7-243E-4A47-8714-6D261CEF6716}"/>
                </a:ext>
              </a:extLst>
            </p:cNvPr>
            <p:cNvSpPr/>
            <p:nvPr/>
          </p:nvSpPr>
          <p:spPr>
            <a:xfrm>
              <a:off x="323557" y="705596"/>
              <a:ext cx="2214197" cy="227896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="" xmlns:a16="http://schemas.microsoft.com/office/drawing/2014/main" id="{E05F9B34-2DCA-4DD4-9FAD-FBC5B49C4664}"/>
                </a:ext>
              </a:extLst>
            </p:cNvPr>
            <p:cNvSpPr txBox="1"/>
            <p:nvPr/>
          </p:nvSpPr>
          <p:spPr>
            <a:xfrm>
              <a:off x="323556" y="1394843"/>
              <a:ext cx="221419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dirty="0"/>
                <a:t>Orientación al cliente</a:t>
              </a:r>
            </a:p>
            <a:p>
              <a:pPr algn="ctr"/>
              <a:r>
                <a:rPr lang="es-MX" dirty="0"/>
                <a:t> 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DB996143-53A2-494A-B827-6A2074B92242}"/>
              </a:ext>
            </a:extLst>
          </p:cNvPr>
          <p:cNvGrpSpPr/>
          <p:nvPr/>
        </p:nvGrpSpPr>
        <p:grpSpPr>
          <a:xfrm>
            <a:off x="5635111" y="1371309"/>
            <a:ext cx="2214197" cy="2278966"/>
            <a:chOff x="323557" y="705596"/>
            <a:chExt cx="2214197" cy="2278966"/>
          </a:xfrm>
        </p:grpSpPr>
        <p:sp>
          <p:nvSpPr>
            <p:cNvPr id="12" name="Elipse 11">
              <a:extLst>
                <a:ext uri="{FF2B5EF4-FFF2-40B4-BE49-F238E27FC236}">
                  <a16:creationId xmlns="" xmlns:a16="http://schemas.microsoft.com/office/drawing/2014/main" id="{4A6670D4-17A1-4625-933C-6B6EA25524BF}"/>
                </a:ext>
              </a:extLst>
            </p:cNvPr>
            <p:cNvSpPr/>
            <p:nvPr/>
          </p:nvSpPr>
          <p:spPr>
            <a:xfrm>
              <a:off x="323557" y="705596"/>
              <a:ext cx="2214197" cy="227896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="" xmlns:a16="http://schemas.microsoft.com/office/drawing/2014/main" id="{06F5FCC2-217D-40BE-B4AA-E331110A3610}"/>
                </a:ext>
              </a:extLst>
            </p:cNvPr>
            <p:cNvSpPr txBox="1"/>
            <p:nvPr/>
          </p:nvSpPr>
          <p:spPr>
            <a:xfrm>
              <a:off x="558458" y="1460965"/>
              <a:ext cx="174439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000" dirty="0"/>
                <a:t>Pasión</a:t>
              </a:r>
            </a:p>
            <a:p>
              <a:pPr algn="ctr"/>
              <a:r>
                <a:rPr lang="es-MX" dirty="0"/>
                <a:t> 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2A889695-937B-4C08-A025-EAF05AE0ED71}"/>
              </a:ext>
            </a:extLst>
          </p:cNvPr>
          <p:cNvGrpSpPr/>
          <p:nvPr/>
        </p:nvGrpSpPr>
        <p:grpSpPr>
          <a:xfrm>
            <a:off x="9073857" y="2619120"/>
            <a:ext cx="2214197" cy="2278966"/>
            <a:chOff x="323557" y="705596"/>
            <a:chExt cx="2214197" cy="2278966"/>
          </a:xfrm>
        </p:grpSpPr>
        <p:sp>
          <p:nvSpPr>
            <p:cNvPr id="15" name="Elipse 14">
              <a:extLst>
                <a:ext uri="{FF2B5EF4-FFF2-40B4-BE49-F238E27FC236}">
                  <a16:creationId xmlns="" xmlns:a16="http://schemas.microsoft.com/office/drawing/2014/main" id="{49332F7E-7B32-49D2-B8D2-92ACDD8919CB}"/>
                </a:ext>
              </a:extLst>
            </p:cNvPr>
            <p:cNvSpPr/>
            <p:nvPr/>
          </p:nvSpPr>
          <p:spPr>
            <a:xfrm>
              <a:off x="323557" y="705596"/>
              <a:ext cx="2214197" cy="227896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="" xmlns:a16="http://schemas.microsoft.com/office/drawing/2014/main" id="{43E43769-E0B8-4734-92E5-23337027A63B}"/>
                </a:ext>
              </a:extLst>
            </p:cNvPr>
            <p:cNvSpPr txBox="1"/>
            <p:nvPr/>
          </p:nvSpPr>
          <p:spPr>
            <a:xfrm>
              <a:off x="558458" y="953237"/>
              <a:ext cx="174439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600" dirty="0"/>
                <a:t>Trabajo en equipo</a:t>
              </a:r>
            </a:p>
            <a:p>
              <a:pPr algn="ctr"/>
              <a:r>
                <a:rPr lang="es-MX" dirty="0"/>
                <a:t> 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57C9551A-77D2-464D-8E72-F3E135FC00AF}"/>
              </a:ext>
            </a:extLst>
          </p:cNvPr>
          <p:cNvGrpSpPr/>
          <p:nvPr/>
        </p:nvGrpSpPr>
        <p:grpSpPr>
          <a:xfrm>
            <a:off x="1838907" y="4448813"/>
            <a:ext cx="2214198" cy="2278966"/>
            <a:chOff x="323556" y="705596"/>
            <a:chExt cx="2214198" cy="2278966"/>
          </a:xfrm>
        </p:grpSpPr>
        <p:sp>
          <p:nvSpPr>
            <p:cNvPr id="18" name="Elipse 17">
              <a:extLst>
                <a:ext uri="{FF2B5EF4-FFF2-40B4-BE49-F238E27FC236}">
                  <a16:creationId xmlns="" xmlns:a16="http://schemas.microsoft.com/office/drawing/2014/main" id="{51599C2D-B4BA-4B9A-809C-C2630D7B534D}"/>
                </a:ext>
              </a:extLst>
            </p:cNvPr>
            <p:cNvSpPr/>
            <p:nvPr/>
          </p:nvSpPr>
          <p:spPr>
            <a:xfrm>
              <a:off x="323557" y="705596"/>
              <a:ext cx="2214197" cy="227896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="" xmlns:a16="http://schemas.microsoft.com/office/drawing/2014/main" id="{68C669F2-24E2-45B2-94F2-91A00298E195}"/>
                </a:ext>
              </a:extLst>
            </p:cNvPr>
            <p:cNvSpPr txBox="1"/>
            <p:nvPr/>
          </p:nvSpPr>
          <p:spPr>
            <a:xfrm>
              <a:off x="323556" y="1560341"/>
              <a:ext cx="221419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dirty="0"/>
                <a:t>Puntualidad</a:t>
              </a:r>
            </a:p>
            <a:p>
              <a:pPr algn="ctr"/>
              <a:r>
                <a:rPr lang="es-MX" dirty="0"/>
                <a:t> </a:t>
              </a:r>
            </a:p>
          </p:txBody>
        </p:sp>
      </p:grp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A6E1B871-A89E-41B9-B360-D94F36EAB306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881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40" y="271236"/>
            <a:ext cx="9760194" cy="884189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es-MX" dirty="0">
                <a:latin typeface="Arial Black" panose="020B0A04020102020204" pitchFamily="34" charset="0"/>
              </a:rPr>
              <a:t>La joya de la Ingeniería Japonesa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3D869A2-91C2-4006-9441-F89C1A1E5246}"/>
              </a:ext>
            </a:extLst>
          </p:cNvPr>
          <p:cNvSpPr txBox="1"/>
          <p:nvPr/>
        </p:nvSpPr>
        <p:spPr>
          <a:xfrm>
            <a:off x="1294227" y="1520248"/>
            <a:ext cx="1031161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Nuestras Bombas  </a:t>
            </a:r>
            <a:r>
              <a:rPr lang="es-MX" sz="2400" b="1" dirty="0">
                <a:latin typeface="Bookman Old Style" panose="02050604050505020204" pitchFamily="18" charset="0"/>
              </a:rPr>
              <a:t>VH-</a:t>
            </a:r>
            <a:r>
              <a:rPr lang="es-MX" sz="2400" b="1" dirty="0" err="1">
                <a:latin typeface="Bookman Old Style" panose="02050604050505020204" pitchFamily="18" charset="0"/>
              </a:rPr>
              <a:t>Pump</a:t>
            </a:r>
            <a:r>
              <a:rPr lang="es-MX" sz="2400" b="1" dirty="0">
                <a:latin typeface="Bookman Old Style" panose="02050604050505020204" pitchFamily="18" charset="0"/>
              </a:rPr>
              <a:t>® </a:t>
            </a:r>
            <a:r>
              <a:rPr lang="es-MX" sz="2400" dirty="0"/>
              <a:t>son fabricadas con la mas alta calidad que se traduce en la completa satisfacción del cliente contando con:</a:t>
            </a:r>
          </a:p>
          <a:p>
            <a:endParaRPr lang="es-MX" sz="2400" dirty="0"/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de Corriente Directa</a:t>
            </a:r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Monofásicas y Trifásicas</a:t>
            </a:r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con Electro- Niveles de Flotación</a:t>
            </a:r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con Agitador y Jet (para bombeo de sedimentos muy pesados)</a:t>
            </a:r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Para Aguas Negras</a:t>
            </a:r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Trituradoras</a:t>
            </a:r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Oxigenadoras</a:t>
            </a:r>
          </a:p>
          <a:p>
            <a:pPr marL="342900" indent="-342900">
              <a:buBlip>
                <a:blip r:embed="rId2"/>
              </a:buBlip>
            </a:pPr>
            <a:r>
              <a:rPr lang="es-MX" sz="2400" dirty="0"/>
              <a:t>Bombas Para Químicos y Más…</a:t>
            </a:r>
          </a:p>
          <a:p>
            <a:r>
              <a:rPr lang="es-MX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168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05" y="317286"/>
            <a:ext cx="9847862" cy="646564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es-MX" sz="3200" dirty="0">
                <a:latin typeface="Arial Black" panose="020B0A04020102020204" pitchFamily="34" charset="0"/>
              </a:rPr>
              <a:t>¿Sabe porque </a:t>
            </a:r>
            <a:r>
              <a:rPr lang="es-MX" sz="2800" b="1" dirty="0">
                <a:latin typeface="Bookman Old Style" panose="02050604050505020204" pitchFamily="18" charset="0"/>
                <a:ea typeface="+mn-ea"/>
                <a:cs typeface="+mn-cs"/>
              </a:rPr>
              <a:t>VH-</a:t>
            </a:r>
            <a:r>
              <a:rPr lang="es-MX" sz="2800" b="1" dirty="0" err="1">
                <a:latin typeface="Bookman Old Style" panose="02050604050505020204" pitchFamily="18" charset="0"/>
                <a:ea typeface="+mn-ea"/>
                <a:cs typeface="+mn-cs"/>
              </a:rPr>
              <a:t>pump</a:t>
            </a:r>
            <a:r>
              <a:rPr lang="es-MX" sz="2000" b="1" dirty="0">
                <a:latin typeface="Bookman Old Style" panose="02050604050505020204" pitchFamily="18" charset="0"/>
                <a:ea typeface="+mn-ea"/>
                <a:cs typeface="+mn-cs"/>
              </a:rPr>
              <a:t>®</a:t>
            </a:r>
            <a:r>
              <a:rPr lang="es-MX" sz="2800" b="1" dirty="0"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es-MX" sz="3200" dirty="0">
                <a:latin typeface="Arial Black" panose="020B0A04020102020204" pitchFamily="34" charset="0"/>
              </a:rPr>
              <a:t>es la mejor bomba? 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3D869A2-91C2-4006-9441-F89C1A1E5246}"/>
              </a:ext>
            </a:extLst>
          </p:cNvPr>
          <p:cNvSpPr txBox="1"/>
          <p:nvPr/>
        </p:nvSpPr>
        <p:spPr>
          <a:xfrm>
            <a:off x="1399965" y="1253654"/>
            <a:ext cx="103116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dirty="0"/>
              <a:t>Gracias a la ingeniería y tecnología Japonesa que adquirimos en 1974, hoy producimos una bomba mexicana con altos estándares de calidad, condición que nos permite ofrecer </a:t>
            </a:r>
            <a:r>
              <a:rPr lang="es-MX" sz="3200" b="1" dirty="0">
                <a:solidFill>
                  <a:srgbClr val="FF0000"/>
                </a:solidFill>
              </a:rPr>
              <a:t>“GARANTÍA DE POR VIDA”  </a:t>
            </a:r>
            <a:r>
              <a:rPr lang="es-MX" sz="3200" dirty="0"/>
              <a:t>respaldando cada bomba con una prueba de laboratorio individual: </a:t>
            </a:r>
            <a:r>
              <a:rPr lang="es-MX" sz="3200" b="1" dirty="0"/>
              <a:t>Mecánica, Hidráulica y Eléctrica.</a:t>
            </a:r>
          </a:p>
          <a:p>
            <a:r>
              <a:rPr lang="es-MX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D9E7135-6F56-4748-8000-DF0BED819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381" r="13016" b="381"/>
          <a:stretch/>
        </p:blipFill>
        <p:spPr>
          <a:xfrm>
            <a:off x="3482789" y="4095732"/>
            <a:ext cx="3712490" cy="2627484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236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05" y="317286"/>
            <a:ext cx="9847862" cy="646564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es-MX" sz="3200" dirty="0">
                <a:latin typeface="Arial Black" panose="020B0A04020102020204" pitchFamily="34" charset="0"/>
              </a:rPr>
              <a:t>Comprometidos con lo que hacemos… 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0FD11F0-4A88-400D-A244-1DDF837C5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" t="34864" r="1808" b="18549"/>
          <a:stretch/>
        </p:blipFill>
        <p:spPr>
          <a:xfrm>
            <a:off x="1174290" y="1871003"/>
            <a:ext cx="10544098" cy="3530991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137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05" y="317286"/>
            <a:ext cx="9847862" cy="646564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es-MX" sz="3200" dirty="0">
                <a:latin typeface="Arial Black" panose="020B0A04020102020204" pitchFamily="34" charset="0"/>
              </a:rPr>
              <a:t>¿Por qué Elegir Bombas </a:t>
            </a:r>
            <a:r>
              <a:rPr lang="es-MX" sz="3200" b="1" dirty="0">
                <a:latin typeface="Bookman Old Style" panose="02050604050505020204" pitchFamily="18" charset="0"/>
              </a:rPr>
              <a:t>VH-</a:t>
            </a:r>
            <a:r>
              <a:rPr lang="es-MX" sz="3200" b="1" dirty="0" err="1">
                <a:latin typeface="Bookman Old Style" panose="02050604050505020204" pitchFamily="18" charset="0"/>
              </a:rPr>
              <a:t>pump</a:t>
            </a:r>
            <a:r>
              <a:rPr lang="es-MX" sz="3200" b="1" dirty="0">
                <a:latin typeface="Bookman Old Style" panose="02050604050505020204" pitchFamily="18" charset="0"/>
              </a:rPr>
              <a:t>®?</a:t>
            </a:r>
            <a:r>
              <a:rPr lang="es-MX" sz="3200" dirty="0"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3D869A2-91C2-4006-9441-F89C1A1E5246}"/>
              </a:ext>
            </a:extLst>
          </p:cNvPr>
          <p:cNvSpPr txBox="1"/>
          <p:nvPr/>
        </p:nvSpPr>
        <p:spPr>
          <a:xfrm>
            <a:off x="1294227" y="1660886"/>
            <a:ext cx="48017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Bombas más livianas.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Todas nuestras Bombas cuentan con </a:t>
            </a:r>
            <a:r>
              <a:rPr lang="es-MX" sz="2800" b="1" dirty="0"/>
              <a:t>Torvic Protector y  VH-Control.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Garantía de por vida.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Fabricamos nuestro propio motor. (clasificación NEMA “F” 155°C)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Contamos con tres niveles de sellado.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BC73BD6-707A-4CD6-921A-12807E357022}"/>
              </a:ext>
            </a:extLst>
          </p:cNvPr>
          <p:cNvSpPr txBox="1"/>
          <p:nvPr/>
        </p:nvSpPr>
        <p:spPr>
          <a:xfrm>
            <a:off x="6672970" y="1657864"/>
            <a:ext cx="48017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Ahorro de energía.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Entregamos aceite  </a:t>
            </a:r>
            <a:r>
              <a:rPr lang="es-MX" sz="2400" b="1" dirty="0">
                <a:latin typeface="Bookman Old Style" panose="02050604050505020204" pitchFamily="18" charset="0"/>
              </a:rPr>
              <a:t>VH-OIL®</a:t>
            </a:r>
            <a:r>
              <a:rPr lang="es-MX" sz="2400" dirty="0"/>
              <a:t> </a:t>
            </a:r>
            <a:r>
              <a:rPr lang="es-MX" sz="2800" dirty="0"/>
              <a:t>en cada bomba.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Nuestra cubierta de succión de hule vulcanizado.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Cable eléctrico fabricado bajo la Norma 063.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800" dirty="0"/>
              <a:t> Bombas para cada tipo de proyecto y más….</a:t>
            </a:r>
            <a:endParaRPr lang="es-MX" sz="2800" b="1" dirty="0"/>
          </a:p>
          <a:p>
            <a:pPr algn="just"/>
            <a:endParaRPr lang="es-MX" sz="28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207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999" y="437208"/>
            <a:ext cx="7348072" cy="646564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es-MX" sz="3200" dirty="0">
                <a:latin typeface="Arial Black" panose="020B0A04020102020204" pitchFamily="34" charset="0"/>
              </a:rPr>
              <a:t>Casos de éxito 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3D869A2-91C2-4006-9441-F89C1A1E5246}"/>
              </a:ext>
            </a:extLst>
          </p:cNvPr>
          <p:cNvSpPr txBox="1"/>
          <p:nvPr/>
        </p:nvSpPr>
        <p:spPr>
          <a:xfrm>
            <a:off x="1069375" y="1673378"/>
            <a:ext cx="429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MX" sz="2800" i="1" dirty="0"/>
              <a:t>Recuperación de playas en Cancún (2005)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5603D66-FE07-48A8-BC57-39123ECFD79F}"/>
              </a:ext>
            </a:extLst>
          </p:cNvPr>
          <p:cNvSpPr txBox="1"/>
          <p:nvPr/>
        </p:nvSpPr>
        <p:spPr>
          <a:xfrm>
            <a:off x="4301483" y="3117111"/>
            <a:ext cx="429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MX" sz="2800" i="1" dirty="0"/>
              <a:t>Rebombeo de la Presa Chicoasén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8A13825-BA4B-422D-9F53-EC50D3F5312C}"/>
              </a:ext>
            </a:extLst>
          </p:cNvPr>
          <p:cNvSpPr txBox="1"/>
          <p:nvPr/>
        </p:nvSpPr>
        <p:spPr>
          <a:xfrm>
            <a:off x="7135206" y="4654666"/>
            <a:ext cx="429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MX" sz="2800" i="1" dirty="0"/>
              <a:t>Metro de la ciudad de México.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C80AC48-11E1-4395-8B8D-F4F987DF4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95" t="32560" r="6065" b="26983"/>
          <a:stretch/>
        </p:blipFill>
        <p:spPr>
          <a:xfrm>
            <a:off x="8250418" y="1343542"/>
            <a:ext cx="3385814" cy="21019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AD1F3CD1-1EE4-449C-98C3-F288E48E6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84" t="31685" r="4559" b="21516"/>
          <a:stretch/>
        </p:blipFill>
        <p:spPr>
          <a:xfrm>
            <a:off x="1107197" y="4144285"/>
            <a:ext cx="3722443" cy="2482213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172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2EB84-4B30-4586-BD7A-51984E1D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917" y="393739"/>
            <a:ext cx="9078376" cy="646564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es-MX" sz="3200" dirty="0">
                <a:latin typeface="Arial Black" panose="020B0A04020102020204" pitchFamily="34" charset="0"/>
              </a:rPr>
              <a:t>Clientes con los que hemos trabajado 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AE57FE-9D06-4937-B5E4-31455A79E287}"/>
              </a:ext>
            </a:extLst>
          </p:cNvPr>
          <p:cNvSpPr/>
          <p:nvPr/>
        </p:nvSpPr>
        <p:spPr>
          <a:xfrm>
            <a:off x="337625" y="0"/>
            <a:ext cx="576775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9CFF43B-858F-47F3-ACD4-75FA0D3D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0840" l="6054" r="96413">
                        <a14:foregroundMark x1="6278" y1="20611" x2="10987" y2="62595"/>
                        <a14:foregroundMark x1="43498" y1="46565" x2="44395" y2="85496"/>
                        <a14:foregroundMark x1="64798" y1="47328" x2="65471" y2="70229"/>
                        <a14:foregroundMark x1="81166" y1="47328" x2="81614" y2="92366"/>
                        <a14:foregroundMark x1="43049" y1="22901" x2="61883" y2="23664"/>
                        <a14:foregroundMark x1="66816" y1="23664" x2="88341" y2="23664"/>
                        <a14:foregroundMark x1="37668" y1="64885" x2="39910" y2="64885"/>
                        <a14:foregroundMark x1="93722" y1="31298" x2="93722" y2="50382"/>
                        <a14:foregroundMark x1="95516" y1="34351" x2="96413" y2="43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57" y="5947722"/>
            <a:ext cx="3010291" cy="8841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FB4E0E1-E43E-444F-8FE1-CB5C18F43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2" t="24031" r="14303" b="19986"/>
          <a:stretch/>
        </p:blipFill>
        <p:spPr>
          <a:xfrm>
            <a:off x="1641743" y="1285302"/>
            <a:ext cx="9406726" cy="392742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AEC5163-D567-4741-B414-A5CD2A7BFB3C}"/>
              </a:ext>
            </a:extLst>
          </p:cNvPr>
          <p:cNvSpPr txBox="1"/>
          <p:nvPr/>
        </p:nvSpPr>
        <p:spPr>
          <a:xfrm>
            <a:off x="7094797" y="5057003"/>
            <a:ext cx="395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800" b="1" dirty="0"/>
              <a:t>y lo seguimos haciendo.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REALIZADO POR: BGT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92659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436</Words>
  <Application>Microsoft Office PowerPoint</Application>
  <PresentationFormat>Personalizado</PresentationFormat>
  <Paragraphs>65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¿Quiénes Somos? </vt:lpstr>
      <vt:lpstr>Nuestros valores </vt:lpstr>
      <vt:lpstr>La joya de la Ingeniería Japonesa </vt:lpstr>
      <vt:lpstr>¿Sabe porque VH-pump® es la mejor bomba?  </vt:lpstr>
      <vt:lpstr>Comprometidos con lo que hacemos…  </vt:lpstr>
      <vt:lpstr>¿Por qué Elegir Bombas VH-pump®?  </vt:lpstr>
      <vt:lpstr>Casos de éxito  </vt:lpstr>
      <vt:lpstr>Clientes con los que hemos trabajado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briseida garcia tellez</dc:creator>
  <cp:lastModifiedBy>soporte</cp:lastModifiedBy>
  <cp:revision>9</cp:revision>
  <cp:lastPrinted>2021-11-19T14:53:20Z</cp:lastPrinted>
  <dcterms:created xsi:type="dcterms:W3CDTF">2021-10-08T10:46:03Z</dcterms:created>
  <dcterms:modified xsi:type="dcterms:W3CDTF">2022-01-04T23:25:05Z</dcterms:modified>
</cp:coreProperties>
</file>